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4" r:id="rId2"/>
    <p:sldId id="275" r:id="rId3"/>
    <p:sldId id="276" r:id="rId4"/>
    <p:sldId id="273" r:id="rId5"/>
    <p:sldId id="265" r:id="rId6"/>
    <p:sldId id="267" r:id="rId7"/>
    <p:sldId id="266" r:id="rId8"/>
    <p:sldId id="271" r:id="rId9"/>
    <p:sldId id="272" r:id="rId10"/>
    <p:sldId id="269" r:id="rId11"/>
    <p:sldId id="268" r:id="rId12"/>
    <p:sldId id="270" r:id="rId13"/>
    <p:sldId id="257" r:id="rId14"/>
    <p:sldId id="258" r:id="rId15"/>
    <p:sldId id="259" r:id="rId16"/>
    <p:sldId id="261" r:id="rId17"/>
    <p:sldId id="262" r:id="rId18"/>
    <p:sldId id="264" r:id="rId19"/>
    <p:sldId id="26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712A"/>
    <a:srgbClr val="8E2D5F"/>
    <a:srgbClr val="FFA500"/>
    <a:srgbClr val="291882"/>
    <a:srgbClr val="88CCEE"/>
    <a:srgbClr val="C4E5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97"/>
    <p:restoredTop sz="94637"/>
  </p:normalViewPr>
  <p:slideViewPr>
    <p:cSldViewPr snapToGrid="0">
      <p:cViewPr varScale="1">
        <p:scale>
          <a:sx n="91" d="100"/>
          <a:sy n="91" d="100"/>
        </p:scale>
        <p:origin x="4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4B25E-1AB7-6EA2-F727-9681EEE982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8E9D9-2D4F-E664-B84C-DE65E7EBB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4A44A-27E5-F04C-7946-780CE4ECB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2708D-74B6-5C43-EBB4-DAFF7267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A2963-B66E-8B2D-9032-125AC3FCC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078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C3E01-8F12-F819-425B-E8DEDD5E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613EF-8AB9-3635-7D0E-968577EF25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73048-4534-8178-A409-59E5694AC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34D09-DADB-69FE-AA72-2C470CA9F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03ED0-9356-5AD0-0308-8219531D9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198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916258-143E-CC31-ADA3-776260F2C4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90567B-4F2A-1EE4-0A2B-4526C1EF0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F53F6-03C7-6C4C-2E22-21A46B913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CFC27-9AA2-2B30-99F2-CA595F020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292E-0957-223D-F5A7-1919A35E3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886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21D4-50DF-B1E3-D9E2-553839B20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740FD-C578-4744-3845-E44A84D24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1AD0F-EB7F-7737-578B-89C48DE6E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4F4A7-61E8-87C8-4F1B-B2B4EE75C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4368E-C27B-F296-F8CB-34A48AC00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0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8EBED-31AD-B438-40DC-896E3FA88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CDA71D-87F7-3579-F297-994906061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15F0A-CB47-B660-2E68-63E653CE4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A6C11-627D-F168-3721-B9E1CB356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28381-C7C7-7011-3206-1831B7F21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46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9690-C1B8-B8AA-03E3-792D5C3A9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610B-3F22-3150-3B9A-1BE863865B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5C8270-FA5F-13CD-8DFC-FD4A83E10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78C05C-459F-3F0A-BB3F-57C0B728A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6615E-A79A-7CB4-86C4-CB5D52815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36D75E-B4E8-1C62-BCCE-6A245C09C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593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CD29E-C24C-B6EC-4080-07D0C8A60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AEED3-83E3-9D07-FB29-46D7C2125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5321E5-7DCB-C561-970A-B458C0A12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EBD57-32D5-6F76-D030-63B334E46C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9F30A1-A47D-70B4-BDC2-72F1CF263F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32B366-C6E6-9A0E-0225-9F6C7BA02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08B19D-30C6-2BDC-FA99-11FDBC293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E57BB9-7700-74D7-206D-87A85FF1C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79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BBEF1-AA82-8ABF-D6B3-1CB80137F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6EA9FB-7336-C2DF-6FB2-7C8D39B96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B40D13-1C56-0F8A-25EE-780D326B5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3E3793-96F8-D165-D5DC-A55E194F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40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0B8DF3-4441-B666-6D5C-E77E0D397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F71243-D430-CFD1-2325-4E8A7C7E9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994FBB-1636-8DF0-A6A5-A7799A188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96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8F158-693E-2F27-F5C7-720815804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B0002-34DA-FF5F-173D-45FA81BF9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D7394-6D9B-B2F2-6A94-4D164A0EAF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425D9-B2AA-314D-5E21-94CC601D3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A49BD-4571-8F0B-9685-A864DA1B8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378DF-0144-5C45-BE45-DC82AEDF3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7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B75FD-6258-8DB3-F83B-9073742A9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F0B26-6940-230B-E8C1-407CBEEDFB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47EFD4-DAE6-6F70-E311-28D6A7C6E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31301-E72B-C7E0-6953-FEAC573C6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02090C-518A-4567-4501-3AFB92128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63095-C457-8814-2B8E-78A7148F2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624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5F1FC4-EB2A-F7A3-D7F3-432E400CE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31930-D29F-2748-5699-7229C2E64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28B2F-048F-6F24-5A7E-8E01241A03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28E50-747E-744B-B6F4-A6731840A29F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62134-050D-6C08-3F0F-22053067A3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E60F3-B85E-21F0-D840-E4F25BAC22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944F2-4A69-454D-9970-0E4C15D4E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88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5382C-7364-3C77-EFF9-7685A0C74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21" y="228648"/>
            <a:ext cx="10515600" cy="126194"/>
          </a:xfrm>
        </p:spPr>
        <p:txBody>
          <a:bodyPr>
            <a:noAutofit/>
          </a:bodyPr>
          <a:lstStyle/>
          <a:p>
            <a:r>
              <a:rPr lang="en-US" sz="2000" b="1" dirty="0"/>
              <a:t>Figures for SETAC poster</a:t>
            </a:r>
          </a:p>
        </p:txBody>
      </p:sp>
      <p:pic>
        <p:nvPicPr>
          <p:cNvPr id="5" name="Picture 4" descr="A graph showing the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F0900644-B73B-FCC3-F17F-9902502D56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860"/>
          <a:stretch/>
        </p:blipFill>
        <p:spPr>
          <a:xfrm>
            <a:off x="101221" y="1510748"/>
            <a:ext cx="4232240" cy="3200400"/>
          </a:xfrm>
          <a:prstGeom prst="rect">
            <a:avLst/>
          </a:prstGeom>
        </p:spPr>
      </p:pic>
      <p:pic>
        <p:nvPicPr>
          <p:cNvPr id="7" name="Picture 6" descr="A graph showing different colored bars&#10;&#10;Description automatically generated">
            <a:extLst>
              <a:ext uri="{FF2B5EF4-FFF2-40B4-BE49-F238E27FC236}">
                <a16:creationId xmlns:a16="http://schemas.microsoft.com/office/drawing/2014/main" id="{64CD3A9A-B485-8977-CFF1-D80A07F7D0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21"/>
          <a:stretch/>
        </p:blipFill>
        <p:spPr>
          <a:xfrm>
            <a:off x="4291897" y="1490870"/>
            <a:ext cx="5703602" cy="3470114"/>
          </a:xfrm>
          <a:prstGeom prst="rect">
            <a:avLst/>
          </a:prstGeom>
        </p:spPr>
      </p:pic>
      <p:pic>
        <p:nvPicPr>
          <p:cNvPr id="8" name="Picture 7" descr="A graph showing the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11C18180-C1A5-211A-1146-301A64C9E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348" t="18095" r="1363" b="51769"/>
          <a:stretch/>
        </p:blipFill>
        <p:spPr>
          <a:xfrm>
            <a:off x="3148735" y="3335482"/>
            <a:ext cx="998713" cy="865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A5C16D-FE81-66BE-0569-3DAF4931A603}"/>
              </a:ext>
            </a:extLst>
          </p:cNvPr>
          <p:cNvSpPr txBox="1"/>
          <p:nvPr/>
        </p:nvSpPr>
        <p:spPr>
          <a:xfrm>
            <a:off x="675860" y="1840002"/>
            <a:ext cx="324128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2B00B9-DA5F-6F94-F427-2CD476CF0D0C}"/>
              </a:ext>
            </a:extLst>
          </p:cNvPr>
          <p:cNvSpPr txBox="1"/>
          <p:nvPr/>
        </p:nvSpPr>
        <p:spPr>
          <a:xfrm>
            <a:off x="4698890" y="1837179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066790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684D0DA-F4F5-B76B-B983-BD9589DC8688}"/>
              </a:ext>
            </a:extLst>
          </p:cNvPr>
          <p:cNvSpPr txBox="1"/>
          <p:nvPr/>
        </p:nvSpPr>
        <p:spPr>
          <a:xfrm>
            <a:off x="10851216" y="744513"/>
            <a:ext cx="11397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PFHxS</a:t>
            </a:r>
            <a:r>
              <a:rPr lang="en-US" dirty="0"/>
              <a:t> = 6</a:t>
            </a:r>
          </a:p>
          <a:p>
            <a:r>
              <a:rPr lang="en-US" dirty="0"/>
              <a:t>PFOS = 8</a:t>
            </a:r>
          </a:p>
          <a:p>
            <a:r>
              <a:rPr lang="en-US" dirty="0"/>
              <a:t>PFOA = 8</a:t>
            </a:r>
          </a:p>
          <a:p>
            <a:r>
              <a:rPr lang="en-US" dirty="0"/>
              <a:t>PFDA = 10</a:t>
            </a:r>
          </a:p>
          <a:p>
            <a:r>
              <a:rPr lang="en-US" dirty="0"/>
              <a:t>PFUA = 11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BB20C7-29CA-1A0F-EB42-D201314D2E34}"/>
              </a:ext>
            </a:extLst>
          </p:cNvPr>
          <p:cNvSpPr txBox="1"/>
          <p:nvPr/>
        </p:nvSpPr>
        <p:spPr>
          <a:xfrm>
            <a:off x="778213" y="817123"/>
            <a:ext cx="4318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Predicted modeled concentrations, not diet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738ABD-5BB1-BE20-165B-D479709A12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24"/>
          <a:stretch/>
        </p:blipFill>
        <p:spPr>
          <a:xfrm>
            <a:off x="498135" y="1548672"/>
            <a:ext cx="6654800" cy="47665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753AE2-76E4-1125-5460-ACA4905AD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300" y="3724506"/>
            <a:ext cx="3591565" cy="27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91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ECA51E-449E-46D8-1607-20290D93ED79}"/>
              </a:ext>
            </a:extLst>
          </p:cNvPr>
          <p:cNvSpPr txBox="1"/>
          <p:nvPr/>
        </p:nvSpPr>
        <p:spPr>
          <a:xfrm>
            <a:off x="603504" y="1170432"/>
            <a:ext cx="100949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predicted tissue concentrations without given diet tissue PFAS concentrations of each food web compartment, the modeled data is much more sensitive to DO.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Next to modulate: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Season specific diet?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Feeding rate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Metabolism ~ ventilation volume (from Arnot and </a:t>
            </a:r>
            <a:r>
              <a:rPr lang="en-US" b="1" dirty="0" err="1"/>
              <a:t>Gobas</a:t>
            </a:r>
            <a:r>
              <a:rPr lang="en-US" b="1" dirty="0"/>
              <a:t>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027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1638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D5D4D8-47FC-EE57-034F-ED3919A861AC}"/>
              </a:ext>
            </a:extLst>
          </p:cNvPr>
          <p:cNvSpPr txBox="1"/>
          <p:nvPr/>
        </p:nvSpPr>
        <p:spPr>
          <a:xfrm>
            <a:off x="877330" y="195286"/>
            <a:ext cx="7574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point is different species. the only way species really differ is by body size </a:t>
            </a:r>
          </a:p>
          <a:p>
            <a:r>
              <a:rPr lang="en-US" dirty="0"/>
              <a:t>(e.g. no species specific physiology).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998894-8604-A03B-EAF6-9A37D1DE5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671" y="195286"/>
            <a:ext cx="1206500" cy="2133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F4264-EDB3-1E87-7574-8CD825626B9C}"/>
              </a:ext>
            </a:extLst>
          </p:cNvPr>
          <p:cNvSpPr txBox="1"/>
          <p:nvPr/>
        </p:nvSpPr>
        <p:spPr>
          <a:xfrm>
            <a:off x="10041765" y="2419164"/>
            <a:ext cx="21502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Diet: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Estimated very minimal, mainly sediment and water PFAS exposure, except Large mouth bass. </a:t>
            </a:r>
          </a:p>
          <a:p>
            <a:r>
              <a:rPr lang="en-US" dirty="0"/>
              <a:t>Sediment and water PFAS: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u="sng" dirty="0"/>
              <a:t>Average</a:t>
            </a:r>
            <a:r>
              <a:rPr lang="en-US" dirty="0"/>
              <a:t> of all recorded values for the season. </a:t>
            </a:r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411A59-5201-7821-A993-ECA86C962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419" y="1208755"/>
            <a:ext cx="7772400" cy="497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382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D5D4D8-47FC-EE57-034F-ED3919A861AC}"/>
              </a:ext>
            </a:extLst>
          </p:cNvPr>
          <p:cNvSpPr txBox="1"/>
          <p:nvPr/>
        </p:nvSpPr>
        <p:spPr>
          <a:xfrm>
            <a:off x="877330" y="195286"/>
            <a:ext cx="7574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point is different species. the only way species really differ is by body size </a:t>
            </a:r>
          </a:p>
          <a:p>
            <a:r>
              <a:rPr lang="en-US" dirty="0"/>
              <a:t>(e.g. no species specific physiology).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998894-8604-A03B-EAF6-9A37D1DE5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671" y="195286"/>
            <a:ext cx="1206500" cy="2133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F4264-EDB3-1E87-7574-8CD825626B9C}"/>
              </a:ext>
            </a:extLst>
          </p:cNvPr>
          <p:cNvSpPr txBox="1"/>
          <p:nvPr/>
        </p:nvSpPr>
        <p:spPr>
          <a:xfrm>
            <a:off x="9323686" y="2248680"/>
            <a:ext cx="21502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Diet: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Estimated very minimal, mainly sediment and water PFAS exposure, except Large mouth bass. </a:t>
            </a:r>
          </a:p>
          <a:p>
            <a:r>
              <a:rPr lang="en-US" dirty="0"/>
              <a:t>Sediment and water PFAS: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u="sng" dirty="0"/>
              <a:t>MAXIMUM </a:t>
            </a:r>
            <a:r>
              <a:rPr lang="en-US" dirty="0"/>
              <a:t>of all recorded values for the season. </a:t>
            </a:r>
          </a:p>
          <a:p>
            <a:pPr lvl="1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D85767-9F14-91E4-DB93-510B97DD9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471" y="1168044"/>
            <a:ext cx="7772400" cy="50247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3F0D23-4F8D-FAB1-A6BF-D06590E92500}"/>
              </a:ext>
            </a:extLst>
          </p:cNvPr>
          <p:cNvSpPr txBox="1"/>
          <p:nvPr/>
        </p:nvSpPr>
        <p:spPr>
          <a:xfrm>
            <a:off x="1271417" y="6218998"/>
            <a:ext cx="9981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Only difference from the one before: very slight shift of  modeled BMF values to the right (higher BMF)</a:t>
            </a:r>
          </a:p>
          <a:p>
            <a:r>
              <a:rPr lang="en-US" b="1" dirty="0">
                <a:solidFill>
                  <a:srgbClr val="00B05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2538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D5D4D8-47FC-EE57-034F-ED3919A861AC}"/>
              </a:ext>
            </a:extLst>
          </p:cNvPr>
          <p:cNvSpPr txBox="1"/>
          <p:nvPr/>
        </p:nvSpPr>
        <p:spPr>
          <a:xfrm>
            <a:off x="877330" y="195286"/>
            <a:ext cx="7574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point is different species. the only way species really differ is by body size </a:t>
            </a:r>
          </a:p>
          <a:p>
            <a:r>
              <a:rPr lang="en-US" dirty="0"/>
              <a:t>(e.g. no species specific physiology).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998894-8604-A03B-EAF6-9A37D1DE5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671" y="195286"/>
            <a:ext cx="1206500" cy="2133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1F4264-EDB3-1E87-7574-8CD825626B9C}"/>
              </a:ext>
            </a:extLst>
          </p:cNvPr>
          <p:cNvSpPr txBox="1"/>
          <p:nvPr/>
        </p:nvSpPr>
        <p:spPr>
          <a:xfrm>
            <a:off x="9323686" y="2248680"/>
            <a:ext cx="21502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Diet: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Estimated from </a:t>
            </a:r>
            <a:r>
              <a:rPr lang="en-US" b="1" u="sng" dirty="0"/>
              <a:t>trophic level</a:t>
            </a:r>
            <a:r>
              <a:rPr lang="en-US" dirty="0"/>
              <a:t>, + sediment and water PFAS exposure</a:t>
            </a:r>
          </a:p>
          <a:p>
            <a:r>
              <a:rPr lang="en-US" dirty="0"/>
              <a:t>Sediment and water PFAS: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</a:t>
            </a:r>
            <a:r>
              <a:rPr lang="en-US" b="1" u="sng" dirty="0"/>
              <a:t> </a:t>
            </a:r>
            <a:r>
              <a:rPr lang="en-US" dirty="0"/>
              <a:t>of all recorded values for the season. </a:t>
            </a:r>
          </a:p>
          <a:p>
            <a:pPr lvl="1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3F0D23-4F8D-FAB1-A6BF-D06590E92500}"/>
              </a:ext>
            </a:extLst>
          </p:cNvPr>
          <p:cNvSpPr txBox="1"/>
          <p:nvPr/>
        </p:nvSpPr>
        <p:spPr>
          <a:xfrm>
            <a:off x="707730" y="6243951"/>
            <a:ext cx="10776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Difference:  more species specific variation in BMF, PFOS responds strongly to dietary exposure. and also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PFHxS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2862CC-C871-8E97-C9C7-293A7B882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17" y="1118616"/>
            <a:ext cx="6947932" cy="501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810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9C503-1F66-0BA9-2570-14687E676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0522"/>
            <a:ext cx="10515600" cy="4351338"/>
          </a:xfrm>
        </p:spPr>
        <p:txBody>
          <a:bodyPr/>
          <a:lstStyle/>
          <a:p>
            <a:r>
              <a:rPr lang="en-US" dirty="0"/>
              <a:t>Overall BCF not much affected by water sediment and diet exposures.</a:t>
            </a:r>
          </a:p>
          <a:p>
            <a:pPr lvl="1"/>
            <a:r>
              <a:rPr lang="en-US" dirty="0"/>
              <a:t>Interesting because high concentrations in water would matter?</a:t>
            </a:r>
          </a:p>
          <a:p>
            <a:r>
              <a:rPr lang="en-US" dirty="0"/>
              <a:t>Diet currently drives species specific variation in BMF</a:t>
            </a:r>
          </a:p>
          <a:p>
            <a:r>
              <a:rPr lang="en-US" dirty="0"/>
              <a:t>Next up: </a:t>
            </a:r>
          </a:p>
          <a:p>
            <a:pPr lvl="1"/>
            <a:r>
              <a:rPr lang="en-US" dirty="0"/>
              <a:t>Incorporate metabolism and link it with G_V (ventilation volume L/d)</a:t>
            </a:r>
          </a:p>
          <a:p>
            <a:pPr lvl="1"/>
            <a:r>
              <a:rPr lang="en-US" dirty="0"/>
              <a:t>Make assumptions about the food web and run a full web model with error due to food consumption rates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017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F224C-7198-E273-0767-68FFD0C52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087" y="2278"/>
            <a:ext cx="10086703" cy="6529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Full web model: </a:t>
            </a:r>
            <a:r>
              <a:rPr lang="en-US" b="1" u="sng" dirty="0"/>
              <a:t>SUMMER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F8F961-B505-FDEE-B31C-1538F8300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4205" y="940018"/>
            <a:ext cx="4260804" cy="823912"/>
          </a:xfrm>
        </p:spPr>
        <p:txBody>
          <a:bodyPr/>
          <a:lstStyle/>
          <a:p>
            <a:r>
              <a:rPr lang="en-US" dirty="0"/>
              <a:t>Empirical: </a:t>
            </a:r>
            <a:r>
              <a:rPr lang="en-US" b="0" dirty="0"/>
              <a:t>C_D = using diet data provided for each prey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62FAFA-C5E8-4D68-F641-5AD58A6BC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33406" y="940018"/>
            <a:ext cx="3844834" cy="823912"/>
          </a:xfrm>
        </p:spPr>
        <p:txBody>
          <a:bodyPr/>
          <a:lstStyle/>
          <a:p>
            <a:r>
              <a:rPr lang="en-US" dirty="0"/>
              <a:t>Modeled: </a:t>
            </a:r>
            <a:r>
              <a:rPr lang="en-US" b="0" dirty="0"/>
              <a:t>C_D = array(rep(0, </a:t>
            </a:r>
            <a:r>
              <a:rPr lang="en-US" b="0" dirty="0" err="1"/>
              <a:t>numSpecies</a:t>
            </a:r>
            <a:r>
              <a:rPr lang="en-US" b="0" dirty="0"/>
              <a:t>)) [all zeros]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616E17-E18F-8D4E-B63D-A369CFFDF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809" y="2273054"/>
            <a:ext cx="7772400" cy="36449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986D9AD-3A22-E8D5-DA50-02378E393EE2}"/>
              </a:ext>
            </a:extLst>
          </p:cNvPr>
          <p:cNvSpPr txBox="1"/>
          <p:nvPr/>
        </p:nvSpPr>
        <p:spPr>
          <a:xfrm>
            <a:off x="9065623" y="1964735"/>
            <a:ext cx="24079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Error bars: due to sediment and water concentration ranges</a:t>
            </a:r>
          </a:p>
          <a:p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e.g. PFDA did not fluctuate much and has no corresponding error here. </a:t>
            </a:r>
          </a:p>
        </p:txBody>
      </p:sp>
    </p:spTree>
    <p:extLst>
      <p:ext uri="{BB962C8B-B14F-4D97-AF65-F5344CB8AC3E}">
        <p14:creationId xmlns:p14="http://schemas.microsoft.com/office/powerpoint/2010/main" val="4212451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F224C-7198-E273-0767-68FFD0C52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087" y="2278"/>
            <a:ext cx="10086703" cy="6529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Full web model: </a:t>
            </a:r>
            <a:r>
              <a:rPr lang="en-US" b="1" u="sng" dirty="0"/>
              <a:t>SPRING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F8F961-B505-FDEE-B31C-1538F8300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4205" y="940018"/>
            <a:ext cx="4260804" cy="823912"/>
          </a:xfrm>
        </p:spPr>
        <p:txBody>
          <a:bodyPr/>
          <a:lstStyle/>
          <a:p>
            <a:r>
              <a:rPr lang="en-US" dirty="0"/>
              <a:t>Empirical: </a:t>
            </a:r>
            <a:r>
              <a:rPr lang="en-US" b="0" dirty="0"/>
              <a:t>C_D = using diet data provided for each prey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62FAFA-C5E8-4D68-F641-5AD58A6BC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33406" y="940018"/>
            <a:ext cx="3844834" cy="823912"/>
          </a:xfrm>
        </p:spPr>
        <p:txBody>
          <a:bodyPr/>
          <a:lstStyle/>
          <a:p>
            <a:r>
              <a:rPr lang="en-US" dirty="0"/>
              <a:t>Modeled: </a:t>
            </a:r>
            <a:r>
              <a:rPr lang="en-US" b="0" dirty="0"/>
              <a:t>C_D = array(rep(0, </a:t>
            </a:r>
            <a:r>
              <a:rPr lang="en-US" b="0" dirty="0" err="1"/>
              <a:t>numSpecies</a:t>
            </a:r>
            <a:r>
              <a:rPr lang="en-US" b="0" dirty="0"/>
              <a:t>)) [all zeros]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675500-DC9A-FF4F-49C6-CE23BEBA9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809" y="2273054"/>
            <a:ext cx="7772400" cy="36449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F1C450-B612-C3A1-C096-AFFEF5726A84}"/>
              </a:ext>
            </a:extLst>
          </p:cNvPr>
          <p:cNvSpPr txBox="1"/>
          <p:nvPr/>
        </p:nvSpPr>
        <p:spPr>
          <a:xfrm>
            <a:off x="9065623" y="1964735"/>
            <a:ext cx="24079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Error bars: due to sediment and water concentration ranges</a:t>
            </a:r>
          </a:p>
          <a:p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e.g. PFDA did not fluctuate much and has no corresponding error here. </a:t>
            </a:r>
          </a:p>
        </p:txBody>
      </p:sp>
    </p:spTree>
    <p:extLst>
      <p:ext uri="{BB962C8B-B14F-4D97-AF65-F5344CB8AC3E}">
        <p14:creationId xmlns:p14="http://schemas.microsoft.com/office/powerpoint/2010/main" val="3082760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023E1-9A2A-680D-C82C-320E4ADDD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Diet data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18A4F9-2F80-B2E5-24FF-933F032C8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1" y="1429860"/>
            <a:ext cx="7772400" cy="43789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7AEFD8-8A30-5EC3-3C3F-68A5C2387F2E}"/>
              </a:ext>
            </a:extLst>
          </p:cNvPr>
          <p:cNvSpPr txBox="1"/>
          <p:nvPr/>
        </p:nvSpPr>
        <p:spPr>
          <a:xfrm>
            <a:off x="9104586" y="2412124"/>
            <a:ext cx="23490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Hypoxia </a:t>
            </a:r>
          </a:p>
          <a:p>
            <a:r>
              <a:rPr lang="en-US" dirty="0"/>
              <a:t>Temperature </a:t>
            </a:r>
          </a:p>
          <a:p>
            <a:r>
              <a:rPr lang="en-US" dirty="0"/>
              <a:t>Salt</a:t>
            </a:r>
          </a:p>
          <a:p>
            <a:r>
              <a:rPr lang="en-US" dirty="0"/>
              <a:t>pH</a:t>
            </a:r>
          </a:p>
          <a:p>
            <a:r>
              <a:rPr lang="en-US" dirty="0"/>
              <a:t>Size from </a:t>
            </a:r>
            <a:r>
              <a:rPr lang="en-US" dirty="0" err="1"/>
              <a:t>Abbis</a:t>
            </a:r>
            <a:r>
              <a:rPr lang="en-US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464491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hart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0A91C559-E479-4C5C-6F01-F527FD6D23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585" b="59351"/>
          <a:stretch/>
        </p:blipFill>
        <p:spPr>
          <a:xfrm>
            <a:off x="1405157" y="518615"/>
            <a:ext cx="2904237" cy="2210937"/>
          </a:xfrm>
        </p:spPr>
      </p:pic>
      <p:pic>
        <p:nvPicPr>
          <p:cNvPr id="12" name="Content Placeholder 6" descr="A chart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CA3D4B93-545C-2B1F-226C-11E9649C0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04" t="59575" r="22510"/>
          <a:stretch/>
        </p:blipFill>
        <p:spPr>
          <a:xfrm>
            <a:off x="3663400" y="518615"/>
            <a:ext cx="1291988" cy="2348090"/>
          </a:xfrm>
          <a:prstGeom prst="rect">
            <a:avLst/>
          </a:prstGeom>
        </p:spPr>
      </p:pic>
      <p:pic>
        <p:nvPicPr>
          <p:cNvPr id="13" name="Content Placeholder 6" descr="A chart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0A07CEFE-0C02-EFCB-7CFD-E209AF7257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8" t="40649" r="22603" b="40319"/>
          <a:stretch/>
        </p:blipFill>
        <p:spPr>
          <a:xfrm>
            <a:off x="1542197" y="2729552"/>
            <a:ext cx="2121203" cy="1105469"/>
          </a:xfrm>
          <a:prstGeom prst="rect">
            <a:avLst/>
          </a:prstGeom>
        </p:spPr>
      </p:pic>
      <p:pic>
        <p:nvPicPr>
          <p:cNvPr id="14" name="Content Placeholder 6" descr="A chart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53CDCEFB-63EC-221A-6267-177403E9CD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679" t="48637" r="1644" b="45254"/>
          <a:stretch/>
        </p:blipFill>
        <p:spPr>
          <a:xfrm>
            <a:off x="3673749" y="2896293"/>
            <a:ext cx="835813" cy="493890"/>
          </a:xfrm>
          <a:prstGeom prst="rect">
            <a:avLst/>
          </a:prstGeom>
        </p:spPr>
      </p:pic>
      <p:pic>
        <p:nvPicPr>
          <p:cNvPr id="15" name="Content Placeholder 6" descr="A chart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F05AAC40-BC6D-15CB-AD6C-B52E928F7A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04" t="97376" r="22510"/>
          <a:stretch/>
        </p:blipFill>
        <p:spPr>
          <a:xfrm>
            <a:off x="2333532" y="3835021"/>
            <a:ext cx="1291988" cy="1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684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17" descr="A diagram of different colored lines&#10;&#10;Description automatically generated">
            <a:extLst>
              <a:ext uri="{FF2B5EF4-FFF2-40B4-BE49-F238E27FC236}">
                <a16:creationId xmlns:a16="http://schemas.microsoft.com/office/drawing/2014/main" id="{AE21E416-69EE-6979-F8C7-DE4D8440D1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2914" y="475795"/>
            <a:ext cx="5987742" cy="4989786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8C4E136-DEF3-88F0-228B-9E2C38BB211B}"/>
              </a:ext>
            </a:extLst>
          </p:cNvPr>
          <p:cNvCxnSpPr/>
          <p:nvPr/>
        </p:nvCxnSpPr>
        <p:spPr>
          <a:xfrm flipV="1">
            <a:off x="1818716" y="4094633"/>
            <a:ext cx="0" cy="345989"/>
          </a:xfrm>
          <a:prstGeom prst="straightConnector1">
            <a:avLst/>
          </a:prstGeom>
          <a:ln w="38100">
            <a:solidFill>
              <a:srgbClr val="88CCE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E8AB2A7-D636-F80F-2751-C0183DC22474}"/>
              </a:ext>
            </a:extLst>
          </p:cNvPr>
          <p:cNvCxnSpPr/>
          <p:nvPr/>
        </p:nvCxnSpPr>
        <p:spPr>
          <a:xfrm flipV="1">
            <a:off x="2417343" y="4094633"/>
            <a:ext cx="0" cy="345989"/>
          </a:xfrm>
          <a:prstGeom prst="straightConnector1">
            <a:avLst/>
          </a:prstGeom>
          <a:ln w="38100">
            <a:solidFill>
              <a:srgbClr val="88CCE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F11A4A4-1018-40B9-946F-0B5CBD3E152E}"/>
              </a:ext>
            </a:extLst>
          </p:cNvPr>
          <p:cNvCxnSpPr/>
          <p:nvPr/>
        </p:nvCxnSpPr>
        <p:spPr>
          <a:xfrm flipV="1">
            <a:off x="2789199" y="4094633"/>
            <a:ext cx="0" cy="345989"/>
          </a:xfrm>
          <a:prstGeom prst="straightConnector1">
            <a:avLst/>
          </a:prstGeom>
          <a:ln w="38100">
            <a:solidFill>
              <a:srgbClr val="88CCE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04B371A-AD87-ED40-4D63-0FBE2D0CC072}"/>
              </a:ext>
            </a:extLst>
          </p:cNvPr>
          <p:cNvCxnSpPr/>
          <p:nvPr/>
        </p:nvCxnSpPr>
        <p:spPr>
          <a:xfrm flipV="1">
            <a:off x="2294117" y="4094633"/>
            <a:ext cx="0" cy="345989"/>
          </a:xfrm>
          <a:prstGeom prst="straightConnector1">
            <a:avLst/>
          </a:prstGeom>
          <a:ln w="38100">
            <a:solidFill>
              <a:srgbClr val="29188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F21F9D3-7B85-3DBF-B51F-EE7A8EBAD787}"/>
              </a:ext>
            </a:extLst>
          </p:cNvPr>
          <p:cNvCxnSpPr/>
          <p:nvPr/>
        </p:nvCxnSpPr>
        <p:spPr>
          <a:xfrm flipV="1">
            <a:off x="4105935" y="4094633"/>
            <a:ext cx="0" cy="345989"/>
          </a:xfrm>
          <a:prstGeom prst="straightConnector1">
            <a:avLst/>
          </a:prstGeom>
          <a:ln w="38100">
            <a:solidFill>
              <a:srgbClr val="8E2D5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B70031-C9ED-D3D4-E290-8D9B2A2B7F5C}"/>
              </a:ext>
            </a:extLst>
          </p:cNvPr>
          <p:cNvCxnSpPr/>
          <p:nvPr/>
        </p:nvCxnSpPr>
        <p:spPr>
          <a:xfrm flipV="1">
            <a:off x="2735554" y="4094633"/>
            <a:ext cx="0" cy="345989"/>
          </a:xfrm>
          <a:prstGeom prst="straightConnector1">
            <a:avLst/>
          </a:prstGeom>
          <a:ln w="38100">
            <a:solidFill>
              <a:srgbClr val="06712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E256009-2A2F-889A-8EBC-BC6BA3EC9CA2}"/>
              </a:ext>
            </a:extLst>
          </p:cNvPr>
          <p:cNvCxnSpPr/>
          <p:nvPr/>
        </p:nvCxnSpPr>
        <p:spPr>
          <a:xfrm flipV="1">
            <a:off x="5618962" y="4094633"/>
            <a:ext cx="0" cy="345989"/>
          </a:xfrm>
          <a:prstGeom prst="straightConnector1">
            <a:avLst/>
          </a:prstGeom>
          <a:ln w="38100">
            <a:solidFill>
              <a:srgbClr val="FFA5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61375E5-A253-1E1E-3697-5A38F251DE78}"/>
              </a:ext>
            </a:extLst>
          </p:cNvPr>
          <p:cNvSpPr txBox="1"/>
          <p:nvPr/>
        </p:nvSpPr>
        <p:spPr>
          <a:xfrm>
            <a:off x="3063212" y="4582382"/>
            <a:ext cx="11945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Measured ratios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 descr="A chart of different colored dots&#10;&#10;Description automatically generated">
            <a:extLst>
              <a:ext uri="{FF2B5EF4-FFF2-40B4-BE49-F238E27FC236}">
                <a16:creationId xmlns:a16="http://schemas.microsoft.com/office/drawing/2014/main" id="{B14698B4-88CA-6B8C-9B11-220C3E0FC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3197" y="392547"/>
            <a:ext cx="6498566" cy="519885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88126D5-444F-2A88-D980-944D328A1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5815" y="2644742"/>
            <a:ext cx="1196274" cy="147042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1D950E9-7423-1226-D1B4-EFB47AFC4741}"/>
              </a:ext>
            </a:extLst>
          </p:cNvPr>
          <p:cNvSpPr txBox="1"/>
          <p:nvPr/>
        </p:nvSpPr>
        <p:spPr>
          <a:xfrm>
            <a:off x="6515815" y="2007888"/>
            <a:ext cx="19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Lighter color marks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lower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water:sediment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PFAS ratio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488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60390B-5F54-3ECC-6C56-A6A10A567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1028700"/>
          </a:xfrm>
        </p:spPr>
        <p:txBody>
          <a:bodyPr/>
          <a:lstStyle/>
          <a:p>
            <a:r>
              <a:rPr lang="en-US" dirty="0"/>
              <a:t>Gill uptake mostly body size driven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20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4C5CC4-293C-991F-73CD-D1CAD2F4B250}"/>
              </a:ext>
            </a:extLst>
          </p:cNvPr>
          <p:cNvSpPr txBox="1"/>
          <p:nvPr/>
        </p:nvSpPr>
        <p:spPr>
          <a:xfrm>
            <a:off x="601249" y="313151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 8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2F19C1-74CB-3A63-A688-F494D11258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570"/>
          <a:stretch/>
        </p:blipFill>
        <p:spPr>
          <a:xfrm>
            <a:off x="317594" y="987552"/>
            <a:ext cx="4705344" cy="52631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2A48A8-99ED-9CE7-F8B7-3A7A49C75936}"/>
              </a:ext>
            </a:extLst>
          </p:cNvPr>
          <p:cNvSpPr txBox="1"/>
          <p:nvPr/>
        </p:nvSpPr>
        <p:spPr>
          <a:xfrm>
            <a:off x="2046502" y="1282197"/>
            <a:ext cx="1404231" cy="30777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/>
              <a:t>OXYGEN LEVELS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0F74D6-D434-2F8D-FC85-82881C950E30}"/>
              </a:ext>
            </a:extLst>
          </p:cNvPr>
          <p:cNvSpPr txBox="1"/>
          <p:nvPr/>
        </p:nvSpPr>
        <p:spPr>
          <a:xfrm rot="5400000">
            <a:off x="4414152" y="3515361"/>
            <a:ext cx="1292726" cy="30777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/>
              <a:t>TEMPERATURE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B97837-D974-B51D-8EAE-CC0CD276B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2571" y="1046699"/>
            <a:ext cx="5118100" cy="5245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3C7BF0-E079-752A-8E2C-17B39C02DF62}"/>
              </a:ext>
            </a:extLst>
          </p:cNvPr>
          <p:cNvSpPr txBox="1"/>
          <p:nvPr/>
        </p:nvSpPr>
        <p:spPr>
          <a:xfrm>
            <a:off x="1609344" y="330849"/>
            <a:ext cx="8759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provided food web need more work, this difference indicates that the food web is off.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7AF6B05-8E9D-E5D3-D5D0-34B8BABFDD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0671" y="221747"/>
            <a:ext cx="1143000" cy="2120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6233CC-9A77-154B-BC2D-B1B0AD657CFD}"/>
              </a:ext>
            </a:extLst>
          </p:cNvPr>
          <p:cNvSpPr txBox="1"/>
          <p:nvPr/>
        </p:nvSpPr>
        <p:spPr>
          <a:xfrm>
            <a:off x="3050275" y="3247746"/>
            <a:ext cx="610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UCSB EEMB ghosts and then give leave of abs</a:t>
            </a:r>
          </a:p>
        </p:txBody>
      </p:sp>
    </p:spTree>
    <p:extLst>
      <p:ext uri="{BB962C8B-B14F-4D97-AF65-F5344CB8AC3E}">
        <p14:creationId xmlns:p14="http://schemas.microsoft.com/office/powerpoint/2010/main" val="2507882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B4F751-DC76-3415-8BFE-CE44AA9AE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23" y="996595"/>
            <a:ext cx="5118100" cy="5245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2A48A8-99ED-9CE7-F8B7-3A7A49C75936}"/>
              </a:ext>
            </a:extLst>
          </p:cNvPr>
          <p:cNvSpPr txBox="1"/>
          <p:nvPr/>
        </p:nvSpPr>
        <p:spPr>
          <a:xfrm>
            <a:off x="2046502" y="1282197"/>
            <a:ext cx="1404231" cy="30777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/>
              <a:t>OXYGEN LEVELS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0F74D6-D434-2F8D-FC85-82881C950E30}"/>
              </a:ext>
            </a:extLst>
          </p:cNvPr>
          <p:cNvSpPr txBox="1"/>
          <p:nvPr/>
        </p:nvSpPr>
        <p:spPr>
          <a:xfrm rot="5400000">
            <a:off x="4414152" y="3515361"/>
            <a:ext cx="1292726" cy="30777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/>
              <a:t>TEMPERATURE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2EAD92-A175-8165-066B-654DEB862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2797" y="1046699"/>
            <a:ext cx="5118100" cy="5245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4D6B5D-804D-2E57-4A7E-1B9046F8F8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0671" y="221747"/>
            <a:ext cx="11430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60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0E1382-0C0C-8A38-0856-38E6BFC36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719" y="1042190"/>
            <a:ext cx="5118100" cy="5245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C5678D-F57E-97BB-604D-8C0B9CBCB944}"/>
              </a:ext>
            </a:extLst>
          </p:cNvPr>
          <p:cNvSpPr txBox="1"/>
          <p:nvPr/>
        </p:nvSpPr>
        <p:spPr>
          <a:xfrm>
            <a:off x="2137942" y="1300485"/>
            <a:ext cx="1404231" cy="30777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/>
              <a:t>OXYGEN LEVELS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B2410A-5B6A-C44C-499E-29482668CA2A}"/>
              </a:ext>
            </a:extLst>
          </p:cNvPr>
          <p:cNvSpPr txBox="1"/>
          <p:nvPr/>
        </p:nvSpPr>
        <p:spPr>
          <a:xfrm rot="5400000">
            <a:off x="4709578" y="3584004"/>
            <a:ext cx="1292726" cy="30777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/>
              <a:t>TEMPERATURE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F6F2CF-5C75-C31D-4D95-21F4B5210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2571" y="1042190"/>
            <a:ext cx="5118100" cy="5245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0621BA-112C-1EF2-F26C-B80AEC9B1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0671" y="221747"/>
            <a:ext cx="11430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22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CBB20C7-29CA-1A0F-EB42-D201314D2E34}"/>
              </a:ext>
            </a:extLst>
          </p:cNvPr>
          <p:cNvSpPr txBox="1"/>
          <p:nvPr/>
        </p:nvSpPr>
        <p:spPr>
          <a:xfrm>
            <a:off x="778213" y="817123"/>
            <a:ext cx="4318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Predicted modeled concentrations, not diet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1F0561-4599-84FD-70C5-6BF6737F4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67" y="1186455"/>
            <a:ext cx="6654800" cy="4851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ED6695-3855-33D1-4627-36FAC77A8C52}"/>
              </a:ext>
            </a:extLst>
          </p:cNvPr>
          <p:cNvSpPr txBox="1"/>
          <p:nvPr/>
        </p:nvSpPr>
        <p:spPr>
          <a:xfrm>
            <a:off x="4339988" y="2510767"/>
            <a:ext cx="962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PFOS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CD23FE-CEBC-C0EB-6C98-E9C9287896FA}"/>
              </a:ext>
            </a:extLst>
          </p:cNvPr>
          <p:cNvSpPr txBox="1"/>
          <p:nvPr/>
        </p:nvSpPr>
        <p:spPr>
          <a:xfrm>
            <a:off x="4063621" y="4380510"/>
            <a:ext cx="757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PFOA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2C9ECA-7F9D-B589-B62C-153CECC9DEAE}"/>
              </a:ext>
            </a:extLst>
          </p:cNvPr>
          <p:cNvSpPr txBox="1"/>
          <p:nvPr/>
        </p:nvSpPr>
        <p:spPr>
          <a:xfrm>
            <a:off x="1105468" y="4195844"/>
            <a:ext cx="9075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PFHxS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E53778-1ADA-8698-BCB0-659E4B757197}"/>
              </a:ext>
            </a:extLst>
          </p:cNvPr>
          <p:cNvSpPr txBox="1"/>
          <p:nvPr/>
        </p:nvSpPr>
        <p:spPr>
          <a:xfrm>
            <a:off x="5302154" y="3612155"/>
            <a:ext cx="9485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PFNA</a:t>
            </a:r>
          </a:p>
        </p:txBody>
      </p:sp>
    </p:spTree>
    <p:extLst>
      <p:ext uri="{BB962C8B-B14F-4D97-AF65-F5344CB8AC3E}">
        <p14:creationId xmlns:p14="http://schemas.microsoft.com/office/powerpoint/2010/main" val="861210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684D0DA-F4F5-B76B-B983-BD9589DC8688}"/>
              </a:ext>
            </a:extLst>
          </p:cNvPr>
          <p:cNvSpPr txBox="1"/>
          <p:nvPr/>
        </p:nvSpPr>
        <p:spPr>
          <a:xfrm>
            <a:off x="10851216" y="744513"/>
            <a:ext cx="11397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PFHxS</a:t>
            </a:r>
            <a:r>
              <a:rPr lang="en-US" dirty="0"/>
              <a:t> = 6</a:t>
            </a:r>
          </a:p>
          <a:p>
            <a:r>
              <a:rPr lang="en-US" dirty="0"/>
              <a:t>PFOS = 8</a:t>
            </a:r>
          </a:p>
          <a:p>
            <a:r>
              <a:rPr lang="en-US" dirty="0"/>
              <a:t>PFOA = 8</a:t>
            </a:r>
          </a:p>
          <a:p>
            <a:r>
              <a:rPr lang="en-US" dirty="0"/>
              <a:t>PFDA = 10</a:t>
            </a:r>
          </a:p>
          <a:p>
            <a:r>
              <a:rPr lang="en-US" dirty="0"/>
              <a:t>PFUA = 11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BB20C7-29CA-1A0F-EB42-D201314D2E34}"/>
              </a:ext>
            </a:extLst>
          </p:cNvPr>
          <p:cNvSpPr txBox="1"/>
          <p:nvPr/>
        </p:nvSpPr>
        <p:spPr>
          <a:xfrm>
            <a:off x="778213" y="817123"/>
            <a:ext cx="4318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Predicted modeled concentrations, not diet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D3C826-6649-3A3B-2C95-2FEAEBB03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209" y="1303551"/>
            <a:ext cx="66548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147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570</Words>
  <Application>Microsoft Macintosh PowerPoint</Application>
  <PresentationFormat>Widescreen</PresentationFormat>
  <Paragraphs>85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Figures for SETAC poster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Full web model: SUMMER</vt:lpstr>
      <vt:lpstr>Full web model: SPRING</vt:lpstr>
      <vt:lpstr>Diet data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Krista Kraskura</dc:creator>
  <cp:lastModifiedBy>Krista Kraskura</cp:lastModifiedBy>
  <cp:revision>230</cp:revision>
  <dcterms:created xsi:type="dcterms:W3CDTF">2023-05-22T17:53:17Z</dcterms:created>
  <dcterms:modified xsi:type="dcterms:W3CDTF">2023-11-05T23:45:20Z</dcterms:modified>
</cp:coreProperties>
</file>

<file path=docProps/thumbnail.jpeg>
</file>